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9"/>
  </p:notesMasterIdLst>
  <p:sldIdLst>
    <p:sldId id="256" r:id="rId2"/>
    <p:sldId id="328" r:id="rId3"/>
    <p:sldId id="321" r:id="rId4"/>
    <p:sldId id="261" r:id="rId5"/>
    <p:sldId id="345" r:id="rId6"/>
    <p:sldId id="346" r:id="rId7"/>
    <p:sldId id="347" r:id="rId8"/>
    <p:sldId id="314" r:id="rId9"/>
    <p:sldId id="327" r:id="rId10"/>
    <p:sldId id="329" r:id="rId11"/>
    <p:sldId id="330" r:id="rId12"/>
    <p:sldId id="331" r:id="rId13"/>
    <p:sldId id="332" r:id="rId14"/>
    <p:sldId id="334" r:id="rId15"/>
    <p:sldId id="335" r:id="rId16"/>
    <p:sldId id="336" r:id="rId17"/>
    <p:sldId id="337" r:id="rId18"/>
    <p:sldId id="313" r:id="rId19"/>
    <p:sldId id="338" r:id="rId20"/>
    <p:sldId id="339" r:id="rId21"/>
    <p:sldId id="340" r:id="rId22"/>
    <p:sldId id="341" r:id="rId23"/>
    <p:sldId id="342" r:id="rId24"/>
    <p:sldId id="348" r:id="rId25"/>
    <p:sldId id="343" r:id="rId26"/>
    <p:sldId id="344" r:id="rId27"/>
    <p:sldId id="268" r:id="rId28"/>
  </p:sldIdLst>
  <p:sldSz cx="9144000" cy="5143500" type="screen16x9"/>
  <p:notesSz cx="6858000" cy="9144000"/>
  <p:embeddedFontLst>
    <p:embeddedFont>
      <p:font typeface="Anaheim" panose="020B0604020202020204" charset="0"/>
      <p:regular r:id="rId30"/>
    </p:embeddedFont>
    <p:embeddedFont>
      <p:font typeface="Bebas Neue" panose="020B0606020202050201" pitchFamily="34" charset="0"/>
      <p:regular r:id="rId31"/>
    </p:embeddedFont>
    <p:embeddedFont>
      <p:font typeface="Nunito" pitchFamily="2" charset="0"/>
      <p:regular r:id="rId32"/>
      <p:bold r:id="rId33"/>
      <p:italic r:id="rId34"/>
      <p:boldItalic r:id="rId35"/>
    </p:embeddedFont>
    <p:embeddedFont>
      <p:font typeface="Objectivity Medium" pitchFamily="50" charset="0"/>
      <p:regular r:id="rId36"/>
      <p:italic r:id="rId37"/>
    </p:embeddedFont>
    <p:embeddedFont>
      <p:font typeface="Raleway" pitchFamily="2" charset="0"/>
      <p:regular r:id="rId38"/>
      <p:bold r:id="rId39"/>
      <p:italic r:id="rId40"/>
      <p:boldItalic r:id="rId41"/>
    </p:embeddedFont>
    <p:embeddedFont>
      <p:font typeface="Roboto Bk" pitchFamily="2"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590C1F-D2E2-43CD-AC96-71ABCAFE257C}">
  <a:tblStyle styleId="{56590C1F-D2E2-43CD-AC96-71ABCAFE25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70267EC-1A75-4838-A90D-60EA56DC770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94660"/>
  </p:normalViewPr>
  <p:slideViewPr>
    <p:cSldViewPr snapToGrid="0">
      <p:cViewPr>
        <p:scale>
          <a:sx n="125" d="100"/>
          <a:sy n="125" d="100"/>
        </p:scale>
        <p:origin x="1176"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508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16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54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270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7027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501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594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939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04778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8880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548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8014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91199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18837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3248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82651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59723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69650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9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14416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05253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835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22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413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850795" y="-2790360"/>
            <a:ext cx="12435573" cy="10677062"/>
            <a:chOff x="-1850795" y="-2790360"/>
            <a:chExt cx="12435573" cy="10677062"/>
          </a:xfrm>
        </p:grpSpPr>
        <p:pic>
          <p:nvPicPr>
            <p:cNvPr id="10" name="Google Shape;10;p2"/>
            <p:cNvPicPr preferRelativeResize="0"/>
            <p:nvPr/>
          </p:nvPicPr>
          <p:blipFill rotWithShape="1">
            <a:blip r:embed="rId2">
              <a:alphaModFix/>
            </a:blip>
            <a:srcRect/>
            <a:stretch/>
          </p:blipFill>
          <p:spPr>
            <a:xfrm>
              <a:off x="1440775" y="-2790360"/>
              <a:ext cx="9144003" cy="3705821"/>
            </a:xfrm>
            <a:prstGeom prst="rect">
              <a:avLst/>
            </a:prstGeom>
            <a:noFill/>
            <a:ln>
              <a:noFill/>
            </a:ln>
          </p:spPr>
        </p:pic>
        <p:pic>
          <p:nvPicPr>
            <p:cNvPr id="11" name="Google Shape;11;p2"/>
            <p:cNvPicPr preferRelativeResize="0"/>
            <p:nvPr/>
          </p:nvPicPr>
          <p:blipFill rotWithShape="1">
            <a:blip r:embed="rId3">
              <a:alphaModFix/>
            </a:blip>
            <a:srcRect/>
            <a:stretch/>
          </p:blipFill>
          <p:spPr>
            <a:xfrm>
              <a:off x="-1850795" y="2743200"/>
              <a:ext cx="6349542" cy="5143501"/>
            </a:xfrm>
            <a:prstGeom prst="rect">
              <a:avLst/>
            </a:prstGeom>
            <a:noFill/>
            <a:ln>
              <a:noFill/>
            </a:ln>
          </p:spPr>
        </p:pic>
        <p:pic>
          <p:nvPicPr>
            <p:cNvPr id="12" name="Google Shape;12;p2"/>
            <p:cNvPicPr preferRelativeResize="0"/>
            <p:nvPr/>
          </p:nvPicPr>
          <p:blipFill>
            <a:blip r:embed="rId4">
              <a:alphaModFix/>
            </a:blip>
            <a:stretch>
              <a:fillRect/>
            </a:stretch>
          </p:blipFill>
          <p:spPr>
            <a:xfrm>
              <a:off x="5892952" y="2305050"/>
              <a:ext cx="4387547" cy="5143501"/>
            </a:xfrm>
            <a:prstGeom prst="rect">
              <a:avLst/>
            </a:prstGeom>
            <a:noFill/>
            <a:ln>
              <a:noFill/>
            </a:ln>
          </p:spPr>
        </p:pic>
      </p:grpSp>
      <p:sp>
        <p:nvSpPr>
          <p:cNvPr id="13" name="Google Shape;13;p2"/>
          <p:cNvSpPr txBox="1">
            <a:spLocks noGrp="1"/>
          </p:cNvSpPr>
          <p:nvPr>
            <p:ph type="ctrTitle"/>
          </p:nvPr>
        </p:nvSpPr>
        <p:spPr>
          <a:xfrm>
            <a:off x="713250" y="1525050"/>
            <a:ext cx="7717500" cy="1662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2307700" y="3187350"/>
            <a:ext cx="45288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grpSp>
        <p:nvGrpSpPr>
          <p:cNvPr id="49" name="Google Shape;49;p8"/>
          <p:cNvGrpSpPr/>
          <p:nvPr/>
        </p:nvGrpSpPr>
        <p:grpSpPr>
          <a:xfrm>
            <a:off x="-631595" y="-2866560"/>
            <a:ext cx="11674094" cy="10753262"/>
            <a:chOff x="-631595" y="-2866560"/>
            <a:chExt cx="11674094" cy="10753262"/>
          </a:xfrm>
        </p:grpSpPr>
        <p:pic>
          <p:nvPicPr>
            <p:cNvPr id="50" name="Google Shape;50;p8"/>
            <p:cNvPicPr preferRelativeResize="0"/>
            <p:nvPr/>
          </p:nvPicPr>
          <p:blipFill rotWithShape="1">
            <a:blip r:embed="rId2">
              <a:alphaModFix/>
            </a:blip>
            <a:srcRect/>
            <a:stretch/>
          </p:blipFill>
          <p:spPr>
            <a:xfrm rot="10800000">
              <a:off x="304799" y="4180880"/>
              <a:ext cx="9144003" cy="3705821"/>
            </a:xfrm>
            <a:prstGeom prst="rect">
              <a:avLst/>
            </a:prstGeom>
            <a:noFill/>
            <a:ln>
              <a:noFill/>
            </a:ln>
          </p:spPr>
        </p:pic>
        <p:pic>
          <p:nvPicPr>
            <p:cNvPr id="51" name="Google Shape;51;p8"/>
            <p:cNvPicPr preferRelativeResize="0"/>
            <p:nvPr/>
          </p:nvPicPr>
          <p:blipFill rotWithShape="1">
            <a:blip r:embed="rId3">
              <a:alphaModFix/>
            </a:blip>
            <a:srcRect/>
            <a:stretch/>
          </p:blipFill>
          <p:spPr>
            <a:xfrm rot="10800000">
              <a:off x="4692956" y="-2866560"/>
              <a:ext cx="6349542" cy="5143501"/>
            </a:xfrm>
            <a:prstGeom prst="rect">
              <a:avLst/>
            </a:prstGeom>
            <a:noFill/>
            <a:ln>
              <a:noFill/>
            </a:ln>
          </p:spPr>
        </p:pic>
        <p:pic>
          <p:nvPicPr>
            <p:cNvPr id="52" name="Google Shape;52;p8"/>
            <p:cNvPicPr preferRelativeResize="0"/>
            <p:nvPr/>
          </p:nvPicPr>
          <p:blipFill>
            <a:blip r:embed="rId4">
              <a:alphaModFix/>
            </a:blip>
            <a:stretch>
              <a:fillRect/>
            </a:stretch>
          </p:blipFill>
          <p:spPr>
            <a:xfrm rot="10800000">
              <a:off x="-631595" y="-2428410"/>
              <a:ext cx="4387547" cy="5143501"/>
            </a:xfrm>
            <a:prstGeom prst="rect">
              <a:avLst/>
            </a:prstGeom>
            <a:noFill/>
            <a:ln>
              <a:noFill/>
            </a:ln>
          </p:spPr>
        </p:pic>
      </p:grpSp>
      <p:sp>
        <p:nvSpPr>
          <p:cNvPr id="53" name="Google Shape;53;p8"/>
          <p:cNvSpPr txBox="1">
            <a:spLocks noGrp="1"/>
          </p:cNvSpPr>
          <p:nvPr>
            <p:ph type="title"/>
          </p:nvPr>
        </p:nvSpPr>
        <p:spPr>
          <a:xfrm>
            <a:off x="1768500" y="1555800"/>
            <a:ext cx="5607000" cy="20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2"/>
        <p:cNvGrpSpPr/>
        <p:nvPr/>
      </p:nvGrpSpPr>
      <p:grpSpPr>
        <a:xfrm>
          <a:off x="0" y="0"/>
          <a:ext cx="0" cy="0"/>
          <a:chOff x="0" y="0"/>
          <a:chExt cx="0" cy="0"/>
        </a:xfrm>
      </p:grpSpPr>
      <p:grpSp>
        <p:nvGrpSpPr>
          <p:cNvPr id="73" name="Google Shape;73;p13"/>
          <p:cNvGrpSpPr/>
          <p:nvPr/>
        </p:nvGrpSpPr>
        <p:grpSpPr>
          <a:xfrm>
            <a:off x="-6941225" y="-3393700"/>
            <a:ext cx="20649172" cy="10795036"/>
            <a:chOff x="-6941225" y="-3393700"/>
            <a:chExt cx="20649172" cy="10795036"/>
          </a:xfrm>
        </p:grpSpPr>
        <p:pic>
          <p:nvPicPr>
            <p:cNvPr id="74" name="Google Shape;74;p13"/>
            <p:cNvPicPr preferRelativeResize="0"/>
            <p:nvPr/>
          </p:nvPicPr>
          <p:blipFill rotWithShape="1">
            <a:blip r:embed="rId2">
              <a:alphaModFix/>
            </a:blip>
            <a:srcRect/>
            <a:stretch/>
          </p:blipFill>
          <p:spPr>
            <a:xfrm>
              <a:off x="7358405" y="-3393700"/>
              <a:ext cx="6349542" cy="5143501"/>
            </a:xfrm>
            <a:prstGeom prst="rect">
              <a:avLst/>
            </a:prstGeom>
            <a:noFill/>
            <a:ln>
              <a:noFill/>
            </a:ln>
          </p:spPr>
        </p:pic>
        <p:pic>
          <p:nvPicPr>
            <p:cNvPr id="75" name="Google Shape;75;p13"/>
            <p:cNvPicPr preferRelativeResize="0"/>
            <p:nvPr/>
          </p:nvPicPr>
          <p:blipFill rotWithShape="1">
            <a:blip r:embed="rId3">
              <a:alphaModFix/>
            </a:blip>
            <a:srcRect/>
            <a:stretch/>
          </p:blipFill>
          <p:spPr>
            <a:xfrm rot="10800000" flipH="1">
              <a:off x="-6941225" y="3695515"/>
              <a:ext cx="9144003" cy="3705821"/>
            </a:xfrm>
            <a:prstGeom prst="rect">
              <a:avLst/>
            </a:prstGeom>
            <a:noFill/>
            <a:ln>
              <a:noFill/>
            </a:ln>
          </p:spPr>
        </p:pic>
      </p:grpSp>
      <p:sp>
        <p:nvSpPr>
          <p:cNvPr id="76" name="Google Shape;7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3"/>
          <p:cNvSpPr txBox="1">
            <a:spLocks noGrp="1"/>
          </p:cNvSpPr>
          <p:nvPr>
            <p:ph type="title" idx="2" hasCustomPrompt="1"/>
          </p:nvPr>
        </p:nvSpPr>
        <p:spPr>
          <a:xfrm>
            <a:off x="1505376" y="1595483"/>
            <a:ext cx="734700" cy="646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3" hasCustomPrompt="1"/>
          </p:nvPr>
        </p:nvSpPr>
        <p:spPr>
          <a:xfrm>
            <a:off x="1505376" y="2963554"/>
            <a:ext cx="734700" cy="646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4" hasCustomPrompt="1"/>
          </p:nvPr>
        </p:nvSpPr>
        <p:spPr>
          <a:xfrm>
            <a:off x="4204647" y="1595483"/>
            <a:ext cx="734700" cy="646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5" hasCustomPrompt="1"/>
          </p:nvPr>
        </p:nvSpPr>
        <p:spPr>
          <a:xfrm>
            <a:off x="4204647" y="2963554"/>
            <a:ext cx="734700" cy="646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6" hasCustomPrompt="1"/>
          </p:nvPr>
        </p:nvSpPr>
        <p:spPr>
          <a:xfrm>
            <a:off x="6903924" y="1595483"/>
            <a:ext cx="734700" cy="646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7" hasCustomPrompt="1"/>
          </p:nvPr>
        </p:nvSpPr>
        <p:spPr>
          <a:xfrm>
            <a:off x="6903924" y="2963554"/>
            <a:ext cx="734700" cy="646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1"/>
          </p:nvPr>
        </p:nvSpPr>
        <p:spPr>
          <a:xfrm>
            <a:off x="719976" y="2165799"/>
            <a:ext cx="230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 name="Google Shape;84;p13"/>
          <p:cNvSpPr txBox="1">
            <a:spLocks noGrp="1"/>
          </p:cNvSpPr>
          <p:nvPr>
            <p:ph type="subTitle" idx="8"/>
          </p:nvPr>
        </p:nvSpPr>
        <p:spPr>
          <a:xfrm>
            <a:off x="3419247" y="2165799"/>
            <a:ext cx="230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13"/>
          <p:cNvSpPr txBox="1">
            <a:spLocks noGrp="1"/>
          </p:cNvSpPr>
          <p:nvPr>
            <p:ph type="subTitle" idx="9"/>
          </p:nvPr>
        </p:nvSpPr>
        <p:spPr>
          <a:xfrm>
            <a:off x="6118524" y="2165799"/>
            <a:ext cx="230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subTitle" idx="13"/>
          </p:nvPr>
        </p:nvSpPr>
        <p:spPr>
          <a:xfrm>
            <a:off x="719976" y="3533863"/>
            <a:ext cx="230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3"/>
          <p:cNvSpPr txBox="1">
            <a:spLocks noGrp="1"/>
          </p:cNvSpPr>
          <p:nvPr>
            <p:ph type="subTitle" idx="14"/>
          </p:nvPr>
        </p:nvSpPr>
        <p:spPr>
          <a:xfrm>
            <a:off x="3419247" y="3533863"/>
            <a:ext cx="230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3"/>
          <p:cNvSpPr txBox="1">
            <a:spLocks noGrp="1"/>
          </p:cNvSpPr>
          <p:nvPr>
            <p:ph type="subTitle" idx="15"/>
          </p:nvPr>
        </p:nvSpPr>
        <p:spPr>
          <a:xfrm>
            <a:off x="6118524" y="3533863"/>
            <a:ext cx="230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1"/>
        <p:cNvGrpSpPr/>
        <p:nvPr/>
      </p:nvGrpSpPr>
      <p:grpSpPr>
        <a:xfrm>
          <a:off x="0" y="0"/>
          <a:ext cx="0" cy="0"/>
          <a:chOff x="0" y="0"/>
          <a:chExt cx="0" cy="0"/>
        </a:xfrm>
      </p:grpSpPr>
      <p:grpSp>
        <p:nvGrpSpPr>
          <p:cNvPr id="162" name="Google Shape;162;p26"/>
          <p:cNvGrpSpPr/>
          <p:nvPr/>
        </p:nvGrpSpPr>
        <p:grpSpPr>
          <a:xfrm>
            <a:off x="-5121707" y="-3896607"/>
            <a:ext cx="18958404" cy="12282396"/>
            <a:chOff x="-5121707" y="-3896607"/>
            <a:chExt cx="18958404" cy="12282396"/>
          </a:xfrm>
        </p:grpSpPr>
        <p:pic>
          <p:nvPicPr>
            <p:cNvPr id="163" name="Google Shape;163;p26"/>
            <p:cNvPicPr preferRelativeResize="0"/>
            <p:nvPr/>
          </p:nvPicPr>
          <p:blipFill rotWithShape="1">
            <a:blip r:embed="rId2">
              <a:alphaModFix/>
            </a:blip>
            <a:srcRect/>
            <a:stretch/>
          </p:blipFill>
          <p:spPr>
            <a:xfrm rot="-6886526" flipH="1">
              <a:off x="6996455" y="-2508075"/>
              <a:ext cx="6349545" cy="5143503"/>
            </a:xfrm>
            <a:prstGeom prst="rect">
              <a:avLst/>
            </a:prstGeom>
            <a:noFill/>
            <a:ln>
              <a:noFill/>
            </a:ln>
          </p:spPr>
        </p:pic>
        <p:pic>
          <p:nvPicPr>
            <p:cNvPr id="164" name="Google Shape;164;p26"/>
            <p:cNvPicPr preferRelativeResize="0"/>
            <p:nvPr/>
          </p:nvPicPr>
          <p:blipFill rotWithShape="1">
            <a:blip r:embed="rId3">
              <a:alphaModFix/>
            </a:blip>
            <a:srcRect/>
            <a:stretch/>
          </p:blipFill>
          <p:spPr>
            <a:xfrm rot="2969597">
              <a:off x="-5315200" y="1853115"/>
              <a:ext cx="9144002" cy="3705821"/>
            </a:xfrm>
            <a:prstGeom prst="rect">
              <a:avLst/>
            </a:prstGeom>
            <a:noFill/>
            <a:ln>
              <a:noFill/>
            </a:ln>
          </p:spPr>
        </p:pic>
      </p:grpSp>
      <p:sp>
        <p:nvSpPr>
          <p:cNvPr id="165" name="Google Shape;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26"/>
          <p:cNvSpPr txBox="1">
            <a:spLocks noGrp="1"/>
          </p:cNvSpPr>
          <p:nvPr>
            <p:ph type="subTitle" idx="1"/>
          </p:nvPr>
        </p:nvSpPr>
        <p:spPr>
          <a:xfrm>
            <a:off x="4764002" y="1794875"/>
            <a:ext cx="3095400" cy="20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26"/>
          <p:cNvSpPr txBox="1">
            <a:spLocks noGrp="1"/>
          </p:cNvSpPr>
          <p:nvPr>
            <p:ph type="subTitle" idx="2"/>
          </p:nvPr>
        </p:nvSpPr>
        <p:spPr>
          <a:xfrm>
            <a:off x="1284598" y="1794875"/>
            <a:ext cx="3095400" cy="20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3"/>
        <p:cNvGrpSpPr/>
        <p:nvPr/>
      </p:nvGrpSpPr>
      <p:grpSpPr>
        <a:xfrm>
          <a:off x="0" y="0"/>
          <a:ext cx="0" cy="0"/>
          <a:chOff x="0" y="0"/>
          <a:chExt cx="0" cy="0"/>
        </a:xfrm>
      </p:grpSpPr>
      <p:grpSp>
        <p:nvGrpSpPr>
          <p:cNvPr id="284" name="Google Shape;284;p36"/>
          <p:cNvGrpSpPr/>
          <p:nvPr/>
        </p:nvGrpSpPr>
        <p:grpSpPr>
          <a:xfrm>
            <a:off x="-3653639" y="-2790360"/>
            <a:ext cx="15724511" cy="11210106"/>
            <a:chOff x="-3653639" y="-2790360"/>
            <a:chExt cx="15724511" cy="11210106"/>
          </a:xfrm>
        </p:grpSpPr>
        <p:pic>
          <p:nvPicPr>
            <p:cNvPr id="285" name="Google Shape;285;p36"/>
            <p:cNvPicPr preferRelativeResize="0"/>
            <p:nvPr/>
          </p:nvPicPr>
          <p:blipFill rotWithShape="1">
            <a:blip r:embed="rId2">
              <a:alphaModFix/>
            </a:blip>
            <a:srcRect/>
            <a:stretch/>
          </p:blipFill>
          <p:spPr>
            <a:xfrm>
              <a:off x="1440775" y="-2790360"/>
              <a:ext cx="9144003" cy="3705821"/>
            </a:xfrm>
            <a:prstGeom prst="rect">
              <a:avLst/>
            </a:prstGeom>
            <a:noFill/>
            <a:ln>
              <a:noFill/>
            </a:ln>
          </p:spPr>
        </p:pic>
        <p:pic>
          <p:nvPicPr>
            <p:cNvPr id="286" name="Google Shape;286;p36"/>
            <p:cNvPicPr preferRelativeResize="0"/>
            <p:nvPr/>
          </p:nvPicPr>
          <p:blipFill rotWithShape="1">
            <a:blip r:embed="rId3">
              <a:alphaModFix/>
            </a:blip>
            <a:srcRect/>
            <a:stretch/>
          </p:blipFill>
          <p:spPr>
            <a:xfrm rot="1660645">
              <a:off x="-2822346" y="2095850"/>
              <a:ext cx="6349545" cy="5143503"/>
            </a:xfrm>
            <a:prstGeom prst="rect">
              <a:avLst/>
            </a:prstGeom>
            <a:noFill/>
            <a:ln>
              <a:noFill/>
            </a:ln>
          </p:spPr>
        </p:pic>
        <p:pic>
          <p:nvPicPr>
            <p:cNvPr id="287" name="Google Shape;287;p36"/>
            <p:cNvPicPr preferRelativeResize="0"/>
            <p:nvPr/>
          </p:nvPicPr>
          <p:blipFill>
            <a:blip r:embed="rId4">
              <a:alphaModFix/>
            </a:blip>
            <a:stretch>
              <a:fillRect/>
            </a:stretch>
          </p:blipFill>
          <p:spPr>
            <a:xfrm rot="-1557935">
              <a:off x="6778778" y="1904999"/>
              <a:ext cx="4387548" cy="5143502"/>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8"/>
        <p:cNvGrpSpPr/>
        <p:nvPr/>
      </p:nvGrpSpPr>
      <p:grpSpPr>
        <a:xfrm>
          <a:off x="0" y="0"/>
          <a:ext cx="0" cy="0"/>
          <a:chOff x="0" y="0"/>
          <a:chExt cx="0" cy="0"/>
        </a:xfrm>
      </p:grpSpPr>
      <p:grpSp>
        <p:nvGrpSpPr>
          <p:cNvPr id="289" name="Google Shape;289;p37"/>
          <p:cNvGrpSpPr/>
          <p:nvPr/>
        </p:nvGrpSpPr>
        <p:grpSpPr>
          <a:xfrm>
            <a:off x="-3038425" y="-2885610"/>
            <a:ext cx="15526757" cy="10936860"/>
            <a:chOff x="-3038425" y="-2885610"/>
            <a:chExt cx="15526757" cy="10936860"/>
          </a:xfrm>
        </p:grpSpPr>
        <p:pic>
          <p:nvPicPr>
            <p:cNvPr id="290" name="Google Shape;290;p37"/>
            <p:cNvPicPr preferRelativeResize="0"/>
            <p:nvPr/>
          </p:nvPicPr>
          <p:blipFill rotWithShape="1">
            <a:blip r:embed="rId2">
              <a:alphaModFix/>
            </a:blip>
            <a:srcRect/>
            <a:stretch/>
          </p:blipFill>
          <p:spPr>
            <a:xfrm flipH="1">
              <a:off x="330951" y="-2885610"/>
              <a:ext cx="9144003" cy="3705821"/>
            </a:xfrm>
            <a:prstGeom prst="rect">
              <a:avLst/>
            </a:prstGeom>
            <a:noFill/>
            <a:ln>
              <a:noFill/>
            </a:ln>
          </p:spPr>
        </p:pic>
        <p:pic>
          <p:nvPicPr>
            <p:cNvPr id="291" name="Google Shape;291;p37"/>
            <p:cNvPicPr preferRelativeResize="0"/>
            <p:nvPr/>
          </p:nvPicPr>
          <p:blipFill rotWithShape="1">
            <a:blip r:embed="rId3">
              <a:alphaModFix/>
            </a:blip>
            <a:srcRect/>
            <a:stretch/>
          </p:blipFill>
          <p:spPr>
            <a:xfrm rot="-1028951" flipH="1">
              <a:off x="5521633" y="2085974"/>
              <a:ext cx="6349540" cy="5143500"/>
            </a:xfrm>
            <a:prstGeom prst="rect">
              <a:avLst/>
            </a:prstGeom>
            <a:noFill/>
            <a:ln>
              <a:noFill/>
            </a:ln>
          </p:spPr>
        </p:pic>
        <p:pic>
          <p:nvPicPr>
            <p:cNvPr id="292" name="Google Shape;292;p37"/>
            <p:cNvPicPr preferRelativeResize="0"/>
            <p:nvPr/>
          </p:nvPicPr>
          <p:blipFill>
            <a:blip r:embed="rId4">
              <a:alphaModFix/>
            </a:blip>
            <a:stretch>
              <a:fillRect/>
            </a:stretch>
          </p:blipFill>
          <p:spPr>
            <a:xfrm rot="1600190" flipH="1">
              <a:off x="-2117498" y="1333498"/>
              <a:ext cx="4387549" cy="5143504"/>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marL="914400" lvl="1"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marL="1371600" lvl="2"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marL="1828800" lvl="3"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marL="2286000" lvl="4"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marL="2743200" lvl="5"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marL="3200400" lvl="6"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marL="3657600" lvl="7"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marL="4114800" lvl="8"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8" r:id="rId3"/>
    <p:sldLayoutId id="2147483659" r:id="rId4"/>
    <p:sldLayoutId id="2147483672" r:id="rId5"/>
    <p:sldLayoutId id="2147483682" r:id="rId6"/>
    <p:sldLayoutId id="214748368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1"/>
          <p:cNvSpPr txBox="1">
            <a:spLocks noGrp="1"/>
          </p:cNvSpPr>
          <p:nvPr>
            <p:ph type="ctrTitle"/>
          </p:nvPr>
        </p:nvSpPr>
        <p:spPr>
          <a:xfrm>
            <a:off x="655601" y="1210792"/>
            <a:ext cx="7717500" cy="16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dirty="0"/>
              <a:t>Dof</a:t>
            </a:r>
            <a:r>
              <a:rPr lang="en" sz="9600" dirty="0">
                <a:latin typeface="Roboto Bk" pitchFamily="2" charset="0"/>
                <a:ea typeface="Roboto Bk" pitchFamily="2" charset="0"/>
              </a:rPr>
              <a:t>3</a:t>
            </a:r>
            <a:r>
              <a:rPr lang="en" sz="9600" dirty="0"/>
              <a:t>aa</a:t>
            </a:r>
            <a:endParaRPr sz="9600" dirty="0"/>
          </a:p>
        </p:txBody>
      </p:sp>
      <p:sp>
        <p:nvSpPr>
          <p:cNvPr id="304" name="Google Shape;304;p41"/>
          <p:cNvSpPr txBox="1">
            <a:spLocks noGrp="1"/>
          </p:cNvSpPr>
          <p:nvPr>
            <p:ph type="subTitle" idx="1"/>
          </p:nvPr>
        </p:nvSpPr>
        <p:spPr>
          <a:xfrm>
            <a:off x="770899" y="2745204"/>
            <a:ext cx="7602202" cy="4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educational file management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Functional requirements</a:t>
            </a:r>
          </a:p>
        </p:txBody>
      </p:sp>
      <p:sp>
        <p:nvSpPr>
          <p:cNvPr id="349" name="Google Shape;349;p46"/>
          <p:cNvSpPr txBox="1">
            <a:spLocks noGrp="1"/>
          </p:cNvSpPr>
          <p:nvPr>
            <p:ph type="subTitle" idx="2"/>
          </p:nvPr>
        </p:nvSpPr>
        <p:spPr>
          <a:xfrm>
            <a:off x="497633" y="1244410"/>
            <a:ext cx="8273143" cy="3211476"/>
          </a:xfrm>
          <a:prstGeom prst="rect">
            <a:avLst/>
          </a:prstGeom>
        </p:spPr>
        <p:txBody>
          <a:bodyPr spcFirstLastPara="1" wrap="square" lIns="91425" tIns="91425" rIns="91425" bIns="91425" anchor="t" anchorCtr="0">
            <a:noAutofit/>
          </a:bodyPr>
          <a:lstStyle/>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User Registration &amp; Login</a:t>
            </a:r>
            <a:r>
              <a:rPr lang="en-US" sz="1800" dirty="0">
                <a:effectLst/>
                <a:latin typeface="Calibri" panose="020F0502020204030204" pitchFamily="34" charset="0"/>
                <a:ea typeface="Calibri" panose="020F0502020204030204" pitchFamily="34" charset="0"/>
                <a:cs typeface="Arial" panose="020B0604020202020204" pitchFamily="34" charset="0"/>
              </a:rPr>
              <a:t>: Users can register for an account and log in. The login process is secured, ensuring that user credentials are protected.</a:t>
            </a:r>
          </a:p>
          <a:p>
            <a:pPr marL="34290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Role Differentiation</a:t>
            </a:r>
            <a:r>
              <a:rPr lang="en-US" sz="1800" dirty="0">
                <a:effectLst/>
                <a:latin typeface="Calibri" panose="020F0502020204030204" pitchFamily="34" charset="0"/>
                <a:ea typeface="Calibri" panose="020F0502020204030204" pitchFamily="34" charset="0"/>
                <a:cs typeface="Arial" panose="020B0604020202020204" pitchFamily="34" charset="0"/>
              </a:rPr>
              <a:t>: The system distinguishes between two primary roles: Admin and Student. Each role has unique permissions and access rights within the system.</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Course Management</a:t>
            </a:r>
            <a:r>
              <a:rPr lang="en-US" sz="1800" dirty="0">
                <a:effectLst/>
                <a:latin typeface="Calibri" panose="020F0502020204030204" pitchFamily="34" charset="0"/>
                <a:ea typeface="Calibri" panose="020F0502020204030204" pitchFamily="34" charset="0"/>
                <a:cs typeface="Arial" panose="020B0604020202020204" pitchFamily="34" charset="0"/>
              </a:rPr>
              <a:t>: Users have the ability to create new courses within the system or delete courses.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Content Management</a:t>
            </a:r>
            <a:r>
              <a:rPr lang="en-US" sz="1800" dirty="0">
                <a:effectLst/>
                <a:latin typeface="Calibri" panose="020F0502020204030204" pitchFamily="34" charset="0"/>
                <a:ea typeface="Calibri" panose="020F0502020204030204" pitchFamily="34" charset="0"/>
                <a:cs typeface="Arial" panose="020B0604020202020204" pitchFamily="34" charset="0"/>
              </a:rPr>
              <a:t>: Admins can upload, update, and remove course materials as needed.</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86771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Functional requirements</a:t>
            </a:r>
          </a:p>
        </p:txBody>
      </p:sp>
      <p:sp>
        <p:nvSpPr>
          <p:cNvPr id="349" name="Google Shape;349;p46"/>
          <p:cNvSpPr txBox="1">
            <a:spLocks noGrp="1"/>
          </p:cNvSpPr>
          <p:nvPr>
            <p:ph type="subTitle" idx="2"/>
          </p:nvPr>
        </p:nvSpPr>
        <p:spPr>
          <a:xfrm>
            <a:off x="497633" y="1244410"/>
            <a:ext cx="8273143" cy="3211476"/>
          </a:xfrm>
          <a:prstGeom prst="rect">
            <a:avLst/>
          </a:prstGeom>
        </p:spPr>
        <p:txBody>
          <a:bodyPr spcFirstLastPara="1" wrap="square" lIns="91425" tIns="91425" rIns="91425" bIns="91425" anchor="t" anchorCtr="0">
            <a:noAutofit/>
          </a:bodyPr>
          <a:lstStyle/>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Announcements</a:t>
            </a:r>
            <a:r>
              <a:rPr lang="en-US" sz="1800" dirty="0">
                <a:effectLst/>
                <a:latin typeface="Calibri" panose="020F0502020204030204" pitchFamily="34" charset="0"/>
                <a:ea typeface="Calibri" panose="020F0502020204030204" pitchFamily="34" charset="0"/>
                <a:cs typeface="Arial" panose="020B0604020202020204" pitchFamily="34" charset="0"/>
              </a:rPr>
              <a:t>: Admins have the authority to create, edit, and delete announcements for courses.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Role Assignment</a:t>
            </a:r>
            <a:r>
              <a:rPr lang="en-US" sz="1800" dirty="0">
                <a:effectLst/>
                <a:latin typeface="Calibri" panose="020F0502020204030204" pitchFamily="34" charset="0"/>
                <a:ea typeface="Calibri" panose="020F0502020204030204" pitchFamily="34" charset="0"/>
                <a:cs typeface="Arial" panose="020B0604020202020204" pitchFamily="34" charset="0"/>
              </a:rPr>
              <a:t>: Admins can change the roles of users, promoting member to admins or demoting admins to </a:t>
            </a:r>
            <a:r>
              <a:rPr lang="en-US" sz="1800" dirty="0" err="1">
                <a:effectLst/>
                <a:latin typeface="Calibri" panose="020F0502020204030204" pitchFamily="34" charset="0"/>
                <a:ea typeface="Calibri" panose="020F0502020204030204" pitchFamily="34" charset="0"/>
                <a:cs typeface="Arial" panose="020B0604020202020204" pitchFamily="34" charset="0"/>
              </a:rPr>
              <a:t>membber</a:t>
            </a:r>
            <a:r>
              <a:rPr lang="en-US" sz="1800" dirty="0">
                <a:effectLst/>
                <a:latin typeface="Calibri" panose="020F0502020204030204" pitchFamily="34" charset="0"/>
                <a:ea typeface="Calibri" panose="020F0502020204030204" pitchFamily="34" charset="0"/>
                <a:cs typeface="Arial" panose="020B0604020202020204" pitchFamily="34" charset="0"/>
              </a:rPr>
              <a:t>, as necessary.</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Assignment Management</a:t>
            </a:r>
            <a:r>
              <a:rPr lang="en-US" sz="1800" dirty="0">
                <a:effectLst/>
                <a:latin typeface="Calibri" panose="020F0502020204030204" pitchFamily="34" charset="0"/>
                <a:ea typeface="Calibri" panose="020F0502020204030204" pitchFamily="34" charset="0"/>
                <a:cs typeface="Arial" panose="020B0604020202020204" pitchFamily="34" charset="0"/>
              </a:rPr>
              <a:t>: Admins can create, modify, and delete assignments within courses and add deadlines to tasks.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lvl="0" indent="0" algn="l">
              <a:lnSpc>
                <a:spcPct val="107000"/>
              </a:lnSpc>
              <a:spcAft>
                <a:spcPts val="800"/>
              </a:spcAft>
              <a:buSzPts val="1000"/>
              <a:tabLst>
                <a:tab pos="457200" algn="l"/>
              </a:tabLs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08278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Functional requirements</a:t>
            </a:r>
          </a:p>
        </p:txBody>
      </p:sp>
      <p:sp>
        <p:nvSpPr>
          <p:cNvPr id="349" name="Google Shape;349;p46"/>
          <p:cNvSpPr txBox="1">
            <a:spLocks noGrp="1"/>
          </p:cNvSpPr>
          <p:nvPr>
            <p:ph type="subTitle" idx="2"/>
          </p:nvPr>
        </p:nvSpPr>
        <p:spPr>
          <a:xfrm>
            <a:off x="497633" y="1244410"/>
            <a:ext cx="8273143" cy="3211476"/>
          </a:xfrm>
          <a:prstGeom prst="rect">
            <a:avLst/>
          </a:prstGeom>
        </p:spPr>
        <p:txBody>
          <a:bodyPr spcFirstLastPara="1" wrap="square" lIns="91425" tIns="91425" rIns="91425" bIns="91425" anchor="t" anchorCtr="0">
            <a:noAutofit/>
          </a:bodyPr>
          <a:lstStyle/>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Course Enrollment</a:t>
            </a:r>
            <a:r>
              <a:rPr lang="en-US" sz="1800" dirty="0">
                <a:effectLst/>
                <a:latin typeface="Calibri" panose="020F0502020204030204" pitchFamily="34" charset="0"/>
                <a:ea typeface="Calibri" panose="020F0502020204030204" pitchFamily="34" charset="0"/>
                <a:cs typeface="Arial" panose="020B0604020202020204" pitchFamily="34" charset="0"/>
              </a:rPr>
              <a:t>: Students can enroll in available courses of their interest.</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Resource Access</a:t>
            </a:r>
            <a:r>
              <a:rPr lang="en-US" sz="1800" dirty="0">
                <a:effectLst/>
                <a:latin typeface="Calibri" panose="020F0502020204030204" pitchFamily="34" charset="0"/>
                <a:ea typeface="Calibri" panose="020F0502020204030204" pitchFamily="34" charset="0"/>
                <a:cs typeface="Arial" panose="020B0604020202020204" pitchFamily="34" charset="0"/>
              </a:rPr>
              <a:t>: Students have the ability to browse through course materials, announcements, and assignments.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Material Downloads</a:t>
            </a:r>
            <a:r>
              <a:rPr lang="en-US" sz="1800" dirty="0">
                <a:effectLst/>
                <a:latin typeface="Calibri" panose="020F0502020204030204" pitchFamily="34" charset="0"/>
                <a:ea typeface="Calibri" panose="020F0502020204030204" pitchFamily="34" charset="0"/>
                <a:cs typeface="Arial" panose="020B0604020202020204" pitchFamily="34" charset="0"/>
              </a:rPr>
              <a:t>: Students can download course materials for offline study.</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Course Withdrawal</a:t>
            </a:r>
            <a:r>
              <a:rPr lang="en-US" sz="1800" dirty="0">
                <a:effectLst/>
                <a:latin typeface="Calibri" panose="020F0502020204030204" pitchFamily="34" charset="0"/>
                <a:ea typeface="Calibri" panose="020F0502020204030204" pitchFamily="34" charset="0"/>
                <a:cs typeface="Arial" panose="020B0604020202020204" pitchFamily="34" charset="0"/>
              </a:rPr>
              <a:t>: Students have the option to unenroll from courses if they choose.</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61501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Non-Functional requirements</a:t>
            </a:r>
          </a:p>
        </p:txBody>
      </p:sp>
      <p:sp>
        <p:nvSpPr>
          <p:cNvPr id="349" name="Google Shape;349;p46"/>
          <p:cNvSpPr txBox="1">
            <a:spLocks noGrp="1"/>
          </p:cNvSpPr>
          <p:nvPr>
            <p:ph type="subTitle" idx="2"/>
          </p:nvPr>
        </p:nvSpPr>
        <p:spPr>
          <a:xfrm>
            <a:off x="497633" y="1244410"/>
            <a:ext cx="8273143" cy="3211476"/>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Security:</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Data Encryption: </a:t>
            </a:r>
            <a:r>
              <a:rPr lang="en-US" sz="1800" dirty="0">
                <a:effectLst/>
                <a:latin typeface="Calibri" panose="020F0502020204030204" pitchFamily="34" charset="0"/>
                <a:ea typeface="Calibri" panose="020F0502020204030204" pitchFamily="34" charset="0"/>
                <a:cs typeface="Arial" panose="020B0604020202020204" pitchFamily="34" charset="0"/>
              </a:rPr>
              <a:t>All personal information and user credentials must be securely encrypted to protect against unauthorized access.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Access Control</a:t>
            </a:r>
            <a:r>
              <a:rPr lang="en-US" sz="1800" dirty="0">
                <a:effectLst/>
                <a:latin typeface="Calibri" panose="020F0502020204030204" pitchFamily="34" charset="0"/>
                <a:ea typeface="Calibri" panose="020F0502020204030204" pitchFamily="34" charset="0"/>
                <a:cs typeface="Arial" panose="020B0604020202020204" pitchFamily="34" charset="0"/>
              </a:rPr>
              <a:t>: Implement strict access control measures to ensure that only authenticated students can access their respective courses, materials, and announcements.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5616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Non-Functional requirements</a:t>
            </a:r>
          </a:p>
        </p:txBody>
      </p:sp>
      <p:sp>
        <p:nvSpPr>
          <p:cNvPr id="349" name="Google Shape;349;p46"/>
          <p:cNvSpPr txBox="1">
            <a:spLocks noGrp="1"/>
          </p:cNvSpPr>
          <p:nvPr>
            <p:ph type="subTitle" idx="2"/>
          </p:nvPr>
        </p:nvSpPr>
        <p:spPr>
          <a:xfrm>
            <a:off x="497633" y="1244410"/>
            <a:ext cx="8273143" cy="3211476"/>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Performance:</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Quick Load Times: </a:t>
            </a:r>
            <a:r>
              <a:rPr lang="en-US" sz="1800" dirty="0">
                <a:effectLst/>
                <a:latin typeface="Calibri" panose="020F0502020204030204" pitchFamily="34" charset="0"/>
                <a:ea typeface="Calibri" panose="020F0502020204030204" pitchFamily="34" charset="0"/>
                <a:cs typeface="Arial" panose="020B0604020202020204" pitchFamily="34" charset="0"/>
              </a:rPr>
              <a:t>The platform should load content and respond to user requests within 2 seconds under typical usage conditions.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Scalability: </a:t>
            </a:r>
            <a:r>
              <a:rPr lang="en-US" sz="1800" dirty="0">
                <a:effectLst/>
                <a:latin typeface="Calibri" panose="020F0502020204030204" pitchFamily="34" charset="0"/>
                <a:ea typeface="Calibri" panose="020F0502020204030204" pitchFamily="34" charset="0"/>
                <a:cs typeface="Arial" panose="020B0604020202020204" pitchFamily="34" charset="0"/>
              </a:rPr>
              <a:t>Capable of scaling dynamically to accommodate increases in user numbers and data volume, supporting at least 10,000 simultaneous student logins.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5324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Non-Functional requirements</a:t>
            </a:r>
          </a:p>
        </p:txBody>
      </p:sp>
      <p:sp>
        <p:nvSpPr>
          <p:cNvPr id="349" name="Google Shape;349;p46"/>
          <p:cNvSpPr txBox="1">
            <a:spLocks noGrp="1"/>
          </p:cNvSpPr>
          <p:nvPr>
            <p:ph type="subTitle" idx="2"/>
          </p:nvPr>
        </p:nvSpPr>
        <p:spPr>
          <a:xfrm>
            <a:off x="497633" y="1244410"/>
            <a:ext cx="8273143" cy="3211476"/>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Usability:</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Intuitive Design: </a:t>
            </a:r>
            <a:r>
              <a:rPr lang="en-US" sz="1800" dirty="0">
                <a:effectLst/>
                <a:latin typeface="Calibri" panose="020F0502020204030204" pitchFamily="34" charset="0"/>
                <a:ea typeface="Calibri" panose="020F0502020204030204" pitchFamily="34" charset="0"/>
                <a:cs typeface="Arial" panose="020B0604020202020204" pitchFamily="34" charset="0"/>
              </a:rPr>
              <a:t>The platform must feature an intuitive, straightforward design enabling students to find and use features without extensive guidance.</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Support Resources: </a:t>
            </a:r>
            <a:r>
              <a:rPr lang="en-US" sz="1800" dirty="0">
                <a:effectLst/>
                <a:latin typeface="Calibri" panose="020F0502020204030204" pitchFamily="34" charset="0"/>
                <a:ea typeface="Calibri" panose="020F0502020204030204" pitchFamily="34" charset="0"/>
                <a:cs typeface="Arial" panose="020B0604020202020204" pitchFamily="34" charset="0"/>
              </a:rPr>
              <a:t>Provide detailed help documentation and resources, allowing students to resolve common issues independently and understand platform functionalities.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48495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Non-Functional requirements</a:t>
            </a:r>
          </a:p>
        </p:txBody>
      </p:sp>
      <p:sp>
        <p:nvSpPr>
          <p:cNvPr id="349" name="Google Shape;349;p46"/>
          <p:cNvSpPr txBox="1">
            <a:spLocks noGrp="1"/>
          </p:cNvSpPr>
          <p:nvPr>
            <p:ph type="subTitle" idx="2"/>
          </p:nvPr>
        </p:nvSpPr>
        <p:spPr>
          <a:xfrm>
            <a:off x="497633" y="1244410"/>
            <a:ext cx="8273143" cy="3211476"/>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Reliability:</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High Availability: </a:t>
            </a:r>
            <a:r>
              <a:rPr lang="en-US" sz="1800" dirty="0">
                <a:effectLst/>
                <a:latin typeface="Calibri" panose="020F0502020204030204" pitchFamily="34" charset="0"/>
                <a:ea typeface="Calibri" panose="020F0502020204030204" pitchFamily="34" charset="0"/>
                <a:cs typeface="Arial" panose="020B0604020202020204" pitchFamily="34" charset="0"/>
              </a:rPr>
              <a:t>Achieve 99.9% uptime, not including planned maintenance windows, to ensure students can always access their materials and announcements.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Consistent Data Integrity: </a:t>
            </a:r>
            <a:r>
              <a:rPr lang="en-US" sz="1800" dirty="0">
                <a:effectLst/>
                <a:latin typeface="Calibri" panose="020F0502020204030204" pitchFamily="34" charset="0"/>
                <a:ea typeface="Calibri" panose="020F0502020204030204" pitchFamily="34" charset="0"/>
                <a:cs typeface="Arial" panose="020B0604020202020204" pitchFamily="34" charset="0"/>
              </a:rPr>
              <a:t>Employ mechanisms to ensure that uploaded materials and entered data are consistently validated, preventing errors or corruption.</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Robust Backup and Recovery: </a:t>
            </a:r>
            <a:r>
              <a:rPr lang="en-US" sz="1800" dirty="0">
                <a:effectLst/>
                <a:latin typeface="Calibri" panose="020F0502020204030204" pitchFamily="34" charset="0"/>
                <a:ea typeface="Calibri" panose="020F0502020204030204" pitchFamily="34" charset="0"/>
                <a:cs typeface="Arial" panose="020B0604020202020204" pitchFamily="34" charset="0"/>
              </a:rPr>
              <a:t>Regularly back up data with a reliable recovery strategy in place to quickly restore service in case of system failure or data loss.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854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Non-Functional requirements</a:t>
            </a:r>
          </a:p>
        </p:txBody>
      </p:sp>
      <p:sp>
        <p:nvSpPr>
          <p:cNvPr id="349" name="Google Shape;349;p46"/>
          <p:cNvSpPr txBox="1">
            <a:spLocks noGrp="1"/>
          </p:cNvSpPr>
          <p:nvPr>
            <p:ph type="subTitle" idx="2"/>
          </p:nvPr>
        </p:nvSpPr>
        <p:spPr>
          <a:xfrm>
            <a:off x="497633" y="1244410"/>
            <a:ext cx="8273143" cy="3211476"/>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Maintainability:</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Modular Architecture: </a:t>
            </a:r>
            <a:r>
              <a:rPr lang="en-US" sz="1800" dirty="0">
                <a:effectLst/>
                <a:latin typeface="Calibri" panose="020F0502020204030204" pitchFamily="34" charset="0"/>
                <a:ea typeface="Calibri" panose="020F0502020204030204" pitchFamily="34" charset="0"/>
                <a:cs typeface="Arial" panose="020B0604020202020204" pitchFamily="34" charset="0"/>
              </a:rPr>
              <a:t>Design the system with a modular approach to simplify updates, maintenance, and the rollout of new features.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Comprehensive Documentation: </a:t>
            </a:r>
            <a:r>
              <a:rPr lang="en-US" sz="1800" dirty="0">
                <a:effectLst/>
                <a:latin typeface="Calibri" panose="020F0502020204030204" pitchFamily="34" charset="0"/>
                <a:ea typeface="Calibri" panose="020F0502020204030204" pitchFamily="34" charset="0"/>
                <a:cs typeface="Arial" panose="020B0604020202020204" pitchFamily="34" charset="0"/>
              </a:rPr>
              <a:t>Maintain detailed documentation of the system’s architecture, codebase, and APIs to facilitate efficient maintenance and future enhancements.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Future-proof Technologies: </a:t>
            </a:r>
            <a:r>
              <a:rPr lang="en-US" sz="1800" dirty="0">
                <a:effectLst/>
                <a:latin typeface="Calibri" panose="020F0502020204030204" pitchFamily="34" charset="0"/>
                <a:ea typeface="Calibri" panose="020F0502020204030204" pitchFamily="34" charset="0"/>
                <a:cs typeface="Arial" panose="020B0604020202020204" pitchFamily="34" charset="0"/>
              </a:rPr>
              <a:t>Choose widely supported and contemporary technologies for development to ensure long-term viability and community support.</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76864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0" name="Google Shape;347;p46">
            <a:extLst>
              <a:ext uri="{FF2B5EF4-FFF2-40B4-BE49-F238E27FC236}">
                <a16:creationId xmlns:a16="http://schemas.microsoft.com/office/drawing/2014/main" id="{CF5D560D-166F-2496-C8C0-B8D35564FD32}"/>
              </a:ext>
            </a:extLst>
          </p:cNvPr>
          <p:cNvSpPr txBox="1">
            <a:spLocks noGrp="1"/>
          </p:cNvSpPr>
          <p:nvPr>
            <p:ph type="title"/>
          </p:nvPr>
        </p:nvSpPr>
        <p:spPr>
          <a:xfrm>
            <a:off x="670238" y="1667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 Case Diagram</a:t>
            </a:r>
          </a:p>
        </p:txBody>
      </p:sp>
      <p:pic>
        <p:nvPicPr>
          <p:cNvPr id="3" name="Picture 2">
            <a:extLst>
              <a:ext uri="{FF2B5EF4-FFF2-40B4-BE49-F238E27FC236}">
                <a16:creationId xmlns:a16="http://schemas.microsoft.com/office/drawing/2014/main" id="{E5F831D5-CB1F-6B11-92D7-054EA82707F1}"/>
              </a:ext>
            </a:extLst>
          </p:cNvPr>
          <p:cNvPicPr>
            <a:picLocks noChangeAspect="1"/>
          </p:cNvPicPr>
          <p:nvPr/>
        </p:nvPicPr>
        <p:blipFill>
          <a:blip r:embed="rId3"/>
          <a:stretch>
            <a:fillRect/>
          </a:stretch>
        </p:blipFill>
        <p:spPr>
          <a:xfrm>
            <a:off x="1939399" y="903448"/>
            <a:ext cx="4340377" cy="4240052"/>
          </a:xfrm>
          <a:prstGeom prst="rect">
            <a:avLst/>
          </a:prstGeom>
        </p:spPr>
      </p:pic>
    </p:spTree>
    <p:extLst>
      <p:ext uri="{BB962C8B-B14F-4D97-AF65-F5344CB8AC3E}">
        <p14:creationId xmlns:p14="http://schemas.microsoft.com/office/powerpoint/2010/main" val="3685445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0" name="Google Shape;347;p46">
            <a:extLst>
              <a:ext uri="{FF2B5EF4-FFF2-40B4-BE49-F238E27FC236}">
                <a16:creationId xmlns:a16="http://schemas.microsoft.com/office/drawing/2014/main" id="{CF5D560D-166F-2496-C8C0-B8D35564FD32}"/>
              </a:ext>
            </a:extLst>
          </p:cNvPr>
          <p:cNvSpPr txBox="1">
            <a:spLocks noGrp="1"/>
          </p:cNvSpPr>
          <p:nvPr>
            <p:ph type="title"/>
          </p:nvPr>
        </p:nvSpPr>
        <p:spPr>
          <a:xfrm>
            <a:off x="670238" y="1667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 Case Diagram</a:t>
            </a:r>
          </a:p>
        </p:txBody>
      </p:sp>
      <p:pic>
        <p:nvPicPr>
          <p:cNvPr id="4" name="Picture 3">
            <a:extLst>
              <a:ext uri="{FF2B5EF4-FFF2-40B4-BE49-F238E27FC236}">
                <a16:creationId xmlns:a16="http://schemas.microsoft.com/office/drawing/2014/main" id="{8F0F5ABC-D78A-0E74-12E8-4E06EE78BAC2}"/>
              </a:ext>
            </a:extLst>
          </p:cNvPr>
          <p:cNvPicPr>
            <a:picLocks noChangeAspect="1"/>
          </p:cNvPicPr>
          <p:nvPr/>
        </p:nvPicPr>
        <p:blipFill>
          <a:blip r:embed="rId3"/>
          <a:stretch>
            <a:fillRect/>
          </a:stretch>
        </p:blipFill>
        <p:spPr>
          <a:xfrm>
            <a:off x="1744928" y="835427"/>
            <a:ext cx="5554619" cy="3925128"/>
          </a:xfrm>
          <a:prstGeom prst="rect">
            <a:avLst/>
          </a:prstGeom>
        </p:spPr>
      </p:pic>
    </p:spTree>
    <p:extLst>
      <p:ext uri="{BB962C8B-B14F-4D97-AF65-F5344CB8AC3E}">
        <p14:creationId xmlns:p14="http://schemas.microsoft.com/office/powerpoint/2010/main" val="423557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Team</a:t>
            </a:r>
          </a:p>
        </p:txBody>
      </p:sp>
      <p:sp>
        <p:nvSpPr>
          <p:cNvPr id="349" name="Google Shape;349;p46"/>
          <p:cNvSpPr txBox="1">
            <a:spLocks noGrp="1"/>
          </p:cNvSpPr>
          <p:nvPr>
            <p:ph type="subTitle" idx="2"/>
          </p:nvPr>
        </p:nvSpPr>
        <p:spPr>
          <a:xfrm>
            <a:off x="497633" y="1566582"/>
            <a:ext cx="8273143" cy="3397304"/>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Tx/>
              <a:buChar char="-"/>
            </a:pPr>
            <a:r>
              <a:rPr lang="en-US" sz="1600" dirty="0"/>
              <a:t>- Mostafa Ahmed Hassan El-</a:t>
            </a:r>
            <a:r>
              <a:rPr lang="en-US" sz="1600" dirty="0" err="1"/>
              <a:t>Gelany</a:t>
            </a:r>
            <a:endParaRPr lang="en-US" sz="1600" dirty="0"/>
          </a:p>
          <a:p>
            <a:pPr marL="285750" lvl="0" indent="-285750" algn="l" rtl="0">
              <a:lnSpc>
                <a:spcPct val="200000"/>
              </a:lnSpc>
              <a:spcBef>
                <a:spcPts val="0"/>
              </a:spcBef>
              <a:spcAft>
                <a:spcPts val="0"/>
              </a:spcAft>
              <a:buFontTx/>
              <a:buChar char="-"/>
            </a:pPr>
            <a:r>
              <a:rPr lang="en-US" sz="1600" dirty="0"/>
              <a:t>- Mohamed </a:t>
            </a:r>
            <a:r>
              <a:rPr lang="en-US" sz="1600" dirty="0" err="1"/>
              <a:t>Badawy</a:t>
            </a:r>
            <a:r>
              <a:rPr lang="en-US" sz="1600" dirty="0"/>
              <a:t> Sayed </a:t>
            </a:r>
          </a:p>
          <a:p>
            <a:pPr marL="285750" lvl="0" indent="-285750" algn="l" rtl="0">
              <a:lnSpc>
                <a:spcPct val="200000"/>
              </a:lnSpc>
              <a:spcBef>
                <a:spcPts val="0"/>
              </a:spcBef>
              <a:spcAft>
                <a:spcPts val="0"/>
              </a:spcAft>
              <a:buFontTx/>
              <a:buChar char="-"/>
            </a:pPr>
            <a:r>
              <a:rPr lang="en-US" sz="1600" dirty="0"/>
              <a:t>- Mahmoud Ahmed Khalil</a:t>
            </a:r>
          </a:p>
          <a:p>
            <a:pPr marL="285750" lvl="0" indent="-285750" algn="l">
              <a:lnSpc>
                <a:spcPct val="200000"/>
              </a:lnSpc>
              <a:spcBef>
                <a:spcPts val="0"/>
              </a:spcBef>
              <a:spcAft>
                <a:spcPts val="0"/>
              </a:spcAft>
              <a:buFontTx/>
              <a:buChar char="-"/>
            </a:pPr>
            <a:r>
              <a:rPr lang="en-US" sz="1600" dirty="0"/>
              <a:t>- Ahmed </a:t>
            </a:r>
            <a:r>
              <a:rPr lang="en-US" sz="1600" dirty="0" err="1"/>
              <a:t>Nageh</a:t>
            </a:r>
            <a:r>
              <a:rPr lang="en-US" sz="1600" dirty="0"/>
              <a:t> Abbas</a:t>
            </a:r>
            <a:endParaRPr sz="1600" dirty="0"/>
          </a:p>
        </p:txBody>
      </p:sp>
    </p:spTree>
    <p:extLst>
      <p:ext uri="{BB962C8B-B14F-4D97-AF65-F5344CB8AC3E}">
        <p14:creationId xmlns:p14="http://schemas.microsoft.com/office/powerpoint/2010/main" val="3442740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0" name="Google Shape;347;p46">
            <a:extLst>
              <a:ext uri="{FF2B5EF4-FFF2-40B4-BE49-F238E27FC236}">
                <a16:creationId xmlns:a16="http://schemas.microsoft.com/office/drawing/2014/main" id="{CF5D560D-166F-2496-C8C0-B8D35564FD32}"/>
              </a:ext>
            </a:extLst>
          </p:cNvPr>
          <p:cNvSpPr txBox="1">
            <a:spLocks noGrp="1"/>
          </p:cNvSpPr>
          <p:nvPr>
            <p:ph type="title"/>
          </p:nvPr>
        </p:nvSpPr>
        <p:spPr>
          <a:xfrm>
            <a:off x="670238" y="1667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Entity Relationship Diagram</a:t>
            </a:r>
          </a:p>
        </p:txBody>
      </p:sp>
      <p:pic>
        <p:nvPicPr>
          <p:cNvPr id="3" name="Picture 2">
            <a:extLst>
              <a:ext uri="{FF2B5EF4-FFF2-40B4-BE49-F238E27FC236}">
                <a16:creationId xmlns:a16="http://schemas.microsoft.com/office/drawing/2014/main" id="{7E2D1801-22F4-391B-FBFA-FA2DAFDE1D44}"/>
              </a:ext>
            </a:extLst>
          </p:cNvPr>
          <p:cNvPicPr>
            <a:picLocks noChangeAspect="1"/>
          </p:cNvPicPr>
          <p:nvPr/>
        </p:nvPicPr>
        <p:blipFill>
          <a:blip r:embed="rId3"/>
          <a:stretch>
            <a:fillRect/>
          </a:stretch>
        </p:blipFill>
        <p:spPr>
          <a:xfrm>
            <a:off x="1566581" y="852969"/>
            <a:ext cx="5573807" cy="3924808"/>
          </a:xfrm>
          <a:prstGeom prst="rect">
            <a:avLst/>
          </a:prstGeom>
        </p:spPr>
      </p:pic>
    </p:spTree>
    <p:extLst>
      <p:ext uri="{BB962C8B-B14F-4D97-AF65-F5344CB8AC3E}">
        <p14:creationId xmlns:p14="http://schemas.microsoft.com/office/powerpoint/2010/main" val="2949230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0" name="Google Shape;347;p46">
            <a:extLst>
              <a:ext uri="{FF2B5EF4-FFF2-40B4-BE49-F238E27FC236}">
                <a16:creationId xmlns:a16="http://schemas.microsoft.com/office/drawing/2014/main" id="{CF5D560D-166F-2496-C8C0-B8D35564FD32}"/>
              </a:ext>
            </a:extLst>
          </p:cNvPr>
          <p:cNvSpPr txBox="1">
            <a:spLocks noGrp="1"/>
          </p:cNvSpPr>
          <p:nvPr>
            <p:ph type="title"/>
          </p:nvPr>
        </p:nvSpPr>
        <p:spPr>
          <a:xfrm>
            <a:off x="670238" y="1667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Schema</a:t>
            </a:r>
          </a:p>
        </p:txBody>
      </p:sp>
      <p:pic>
        <p:nvPicPr>
          <p:cNvPr id="4" name="Picture 3">
            <a:extLst>
              <a:ext uri="{FF2B5EF4-FFF2-40B4-BE49-F238E27FC236}">
                <a16:creationId xmlns:a16="http://schemas.microsoft.com/office/drawing/2014/main" id="{300C44E7-5F8D-054E-E0F0-ED8C1FFB6248}"/>
              </a:ext>
            </a:extLst>
          </p:cNvPr>
          <p:cNvPicPr>
            <a:picLocks noChangeAspect="1"/>
          </p:cNvPicPr>
          <p:nvPr/>
        </p:nvPicPr>
        <p:blipFill>
          <a:blip r:embed="rId3"/>
          <a:stretch>
            <a:fillRect/>
          </a:stretch>
        </p:blipFill>
        <p:spPr>
          <a:xfrm>
            <a:off x="2327729" y="739451"/>
            <a:ext cx="4272173" cy="4326875"/>
          </a:xfrm>
          <a:prstGeom prst="rect">
            <a:avLst/>
          </a:prstGeom>
        </p:spPr>
      </p:pic>
    </p:spTree>
    <p:extLst>
      <p:ext uri="{BB962C8B-B14F-4D97-AF65-F5344CB8AC3E}">
        <p14:creationId xmlns:p14="http://schemas.microsoft.com/office/powerpoint/2010/main" val="3013584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0" name="Google Shape;347;p46">
            <a:extLst>
              <a:ext uri="{FF2B5EF4-FFF2-40B4-BE49-F238E27FC236}">
                <a16:creationId xmlns:a16="http://schemas.microsoft.com/office/drawing/2014/main" id="{CF5D560D-166F-2496-C8C0-B8D35564FD32}"/>
              </a:ext>
            </a:extLst>
          </p:cNvPr>
          <p:cNvSpPr txBox="1">
            <a:spLocks noGrp="1"/>
          </p:cNvSpPr>
          <p:nvPr>
            <p:ph type="title"/>
          </p:nvPr>
        </p:nvSpPr>
        <p:spPr>
          <a:xfrm>
            <a:off x="670238" y="1667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Class Diagram</a:t>
            </a:r>
          </a:p>
        </p:txBody>
      </p:sp>
      <p:pic>
        <p:nvPicPr>
          <p:cNvPr id="5" name="Picture 4">
            <a:extLst>
              <a:ext uri="{FF2B5EF4-FFF2-40B4-BE49-F238E27FC236}">
                <a16:creationId xmlns:a16="http://schemas.microsoft.com/office/drawing/2014/main" id="{F50ACB30-FE3C-E890-863C-5EFFD2920AAD}"/>
              </a:ext>
            </a:extLst>
          </p:cNvPr>
          <p:cNvPicPr>
            <a:picLocks noChangeAspect="1"/>
          </p:cNvPicPr>
          <p:nvPr/>
        </p:nvPicPr>
        <p:blipFill>
          <a:blip r:embed="rId3"/>
          <a:stretch>
            <a:fillRect/>
          </a:stretch>
        </p:blipFill>
        <p:spPr>
          <a:xfrm>
            <a:off x="383457" y="816268"/>
            <a:ext cx="8421330" cy="4021204"/>
          </a:xfrm>
          <a:prstGeom prst="rect">
            <a:avLst/>
          </a:prstGeom>
        </p:spPr>
      </p:pic>
    </p:spTree>
    <p:extLst>
      <p:ext uri="{BB962C8B-B14F-4D97-AF65-F5344CB8AC3E}">
        <p14:creationId xmlns:p14="http://schemas.microsoft.com/office/powerpoint/2010/main" val="2345779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0" name="Google Shape;347;p46">
            <a:extLst>
              <a:ext uri="{FF2B5EF4-FFF2-40B4-BE49-F238E27FC236}">
                <a16:creationId xmlns:a16="http://schemas.microsoft.com/office/drawing/2014/main" id="{CF5D560D-166F-2496-C8C0-B8D35564FD32}"/>
              </a:ext>
            </a:extLst>
          </p:cNvPr>
          <p:cNvSpPr txBox="1">
            <a:spLocks noGrp="1"/>
          </p:cNvSpPr>
          <p:nvPr>
            <p:ph type="title"/>
          </p:nvPr>
        </p:nvSpPr>
        <p:spPr>
          <a:xfrm>
            <a:off x="670238" y="1667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Context Diagram</a:t>
            </a:r>
          </a:p>
        </p:txBody>
      </p:sp>
      <p:pic>
        <p:nvPicPr>
          <p:cNvPr id="6" name="Picture 5">
            <a:extLst>
              <a:ext uri="{FF2B5EF4-FFF2-40B4-BE49-F238E27FC236}">
                <a16:creationId xmlns:a16="http://schemas.microsoft.com/office/drawing/2014/main" id="{75329461-131D-9C90-AFD1-D7F08D08FAE6}"/>
              </a:ext>
            </a:extLst>
          </p:cNvPr>
          <p:cNvPicPr>
            <a:picLocks noChangeAspect="1"/>
          </p:cNvPicPr>
          <p:nvPr/>
        </p:nvPicPr>
        <p:blipFill>
          <a:blip r:embed="rId3"/>
          <a:stretch>
            <a:fillRect/>
          </a:stretch>
        </p:blipFill>
        <p:spPr>
          <a:xfrm>
            <a:off x="0" y="976248"/>
            <a:ext cx="9144000" cy="4000500"/>
          </a:xfrm>
          <a:prstGeom prst="rect">
            <a:avLst/>
          </a:prstGeom>
        </p:spPr>
      </p:pic>
    </p:spTree>
    <p:extLst>
      <p:ext uri="{BB962C8B-B14F-4D97-AF65-F5344CB8AC3E}">
        <p14:creationId xmlns:p14="http://schemas.microsoft.com/office/powerpoint/2010/main" val="1858979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0" name="Google Shape;347;p46">
            <a:extLst>
              <a:ext uri="{FF2B5EF4-FFF2-40B4-BE49-F238E27FC236}">
                <a16:creationId xmlns:a16="http://schemas.microsoft.com/office/drawing/2014/main" id="{CF5D560D-166F-2496-C8C0-B8D35564FD32}"/>
              </a:ext>
            </a:extLst>
          </p:cNvPr>
          <p:cNvSpPr txBox="1">
            <a:spLocks noGrp="1"/>
          </p:cNvSpPr>
          <p:nvPr>
            <p:ph type="title"/>
          </p:nvPr>
        </p:nvSpPr>
        <p:spPr>
          <a:xfrm>
            <a:off x="670238" y="1667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Architecture Design</a:t>
            </a:r>
          </a:p>
        </p:txBody>
      </p:sp>
      <p:pic>
        <p:nvPicPr>
          <p:cNvPr id="3" name="Picture 2">
            <a:extLst>
              <a:ext uri="{FF2B5EF4-FFF2-40B4-BE49-F238E27FC236}">
                <a16:creationId xmlns:a16="http://schemas.microsoft.com/office/drawing/2014/main" id="{0BC9F4E2-2A24-8C17-39A6-F79ADAECE320}"/>
              </a:ext>
            </a:extLst>
          </p:cNvPr>
          <p:cNvPicPr>
            <a:picLocks noChangeAspect="1"/>
          </p:cNvPicPr>
          <p:nvPr/>
        </p:nvPicPr>
        <p:blipFill>
          <a:blip r:embed="rId3"/>
          <a:stretch>
            <a:fillRect/>
          </a:stretch>
        </p:blipFill>
        <p:spPr>
          <a:xfrm>
            <a:off x="0" y="879157"/>
            <a:ext cx="9144000" cy="4238625"/>
          </a:xfrm>
          <a:prstGeom prst="rect">
            <a:avLst/>
          </a:prstGeom>
        </p:spPr>
      </p:pic>
    </p:spTree>
    <p:extLst>
      <p:ext uri="{BB962C8B-B14F-4D97-AF65-F5344CB8AC3E}">
        <p14:creationId xmlns:p14="http://schemas.microsoft.com/office/powerpoint/2010/main" val="169795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0" name="Google Shape;347;p46">
            <a:extLst>
              <a:ext uri="{FF2B5EF4-FFF2-40B4-BE49-F238E27FC236}">
                <a16:creationId xmlns:a16="http://schemas.microsoft.com/office/drawing/2014/main" id="{CF5D560D-166F-2496-C8C0-B8D35564FD32}"/>
              </a:ext>
            </a:extLst>
          </p:cNvPr>
          <p:cNvSpPr txBox="1">
            <a:spLocks noGrp="1"/>
          </p:cNvSpPr>
          <p:nvPr>
            <p:ph type="title"/>
          </p:nvPr>
        </p:nvSpPr>
        <p:spPr>
          <a:xfrm>
            <a:off x="670238" y="1667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Flow Diagram</a:t>
            </a:r>
          </a:p>
        </p:txBody>
      </p:sp>
      <p:pic>
        <p:nvPicPr>
          <p:cNvPr id="3" name="Picture 2">
            <a:extLst>
              <a:ext uri="{FF2B5EF4-FFF2-40B4-BE49-F238E27FC236}">
                <a16:creationId xmlns:a16="http://schemas.microsoft.com/office/drawing/2014/main" id="{3319C1B9-25C8-E29B-EB73-74E31965DBD5}"/>
              </a:ext>
            </a:extLst>
          </p:cNvPr>
          <p:cNvPicPr>
            <a:picLocks noChangeAspect="1"/>
          </p:cNvPicPr>
          <p:nvPr/>
        </p:nvPicPr>
        <p:blipFill>
          <a:blip r:embed="rId3"/>
          <a:stretch>
            <a:fillRect/>
          </a:stretch>
        </p:blipFill>
        <p:spPr>
          <a:xfrm>
            <a:off x="1328014" y="816041"/>
            <a:ext cx="6487971" cy="4160707"/>
          </a:xfrm>
          <a:prstGeom prst="rect">
            <a:avLst/>
          </a:prstGeom>
        </p:spPr>
      </p:pic>
    </p:spTree>
    <p:extLst>
      <p:ext uri="{BB962C8B-B14F-4D97-AF65-F5344CB8AC3E}">
        <p14:creationId xmlns:p14="http://schemas.microsoft.com/office/powerpoint/2010/main" val="211760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0" name="Google Shape;347;p46">
            <a:extLst>
              <a:ext uri="{FF2B5EF4-FFF2-40B4-BE49-F238E27FC236}">
                <a16:creationId xmlns:a16="http://schemas.microsoft.com/office/drawing/2014/main" id="{CF5D560D-166F-2496-C8C0-B8D35564FD32}"/>
              </a:ext>
            </a:extLst>
          </p:cNvPr>
          <p:cNvSpPr txBox="1">
            <a:spLocks noGrp="1"/>
          </p:cNvSpPr>
          <p:nvPr>
            <p:ph type="title"/>
          </p:nvPr>
        </p:nvSpPr>
        <p:spPr>
          <a:xfrm>
            <a:off x="670238" y="1667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Sequence Diagram</a:t>
            </a:r>
          </a:p>
        </p:txBody>
      </p:sp>
      <p:pic>
        <p:nvPicPr>
          <p:cNvPr id="2" name="Picture 1">
            <a:extLst>
              <a:ext uri="{FF2B5EF4-FFF2-40B4-BE49-F238E27FC236}">
                <a16:creationId xmlns:a16="http://schemas.microsoft.com/office/drawing/2014/main" id="{C3BDE9D9-9B87-C166-64FD-FE34B7507714}"/>
              </a:ext>
            </a:extLst>
          </p:cNvPr>
          <p:cNvPicPr>
            <a:picLocks noChangeAspect="1"/>
          </p:cNvPicPr>
          <p:nvPr/>
        </p:nvPicPr>
        <p:blipFill>
          <a:blip r:embed="rId3"/>
          <a:stretch>
            <a:fillRect/>
          </a:stretch>
        </p:blipFill>
        <p:spPr>
          <a:xfrm>
            <a:off x="600997" y="833646"/>
            <a:ext cx="7942006" cy="4143102"/>
          </a:xfrm>
          <a:prstGeom prst="rect">
            <a:avLst/>
          </a:prstGeom>
        </p:spPr>
      </p:pic>
    </p:spTree>
    <p:extLst>
      <p:ext uri="{BB962C8B-B14F-4D97-AF65-F5344CB8AC3E}">
        <p14:creationId xmlns:p14="http://schemas.microsoft.com/office/powerpoint/2010/main" val="770767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3"/>
          <p:cNvSpPr txBox="1">
            <a:spLocks noGrp="1"/>
          </p:cNvSpPr>
          <p:nvPr>
            <p:ph type="title"/>
          </p:nvPr>
        </p:nvSpPr>
        <p:spPr>
          <a:xfrm>
            <a:off x="1768500" y="1555800"/>
            <a:ext cx="5607000"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0"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190469"/>
            <a:ext cx="7704000" cy="10145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The Problem ?</a:t>
            </a:r>
          </a:p>
        </p:txBody>
      </p:sp>
      <p:sp>
        <p:nvSpPr>
          <p:cNvPr id="349" name="Google Shape;349;p46"/>
          <p:cNvSpPr txBox="1">
            <a:spLocks noGrp="1"/>
          </p:cNvSpPr>
          <p:nvPr>
            <p:ph type="subTitle" idx="2"/>
          </p:nvPr>
        </p:nvSpPr>
        <p:spPr>
          <a:xfrm>
            <a:off x="211791" y="1122933"/>
            <a:ext cx="8273143" cy="976833"/>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Tx/>
              <a:buChar char="-"/>
            </a:pPr>
            <a:r>
              <a:rPr lang="en-US" sz="1600" dirty="0"/>
              <a:t>- There is no unified source for materials .</a:t>
            </a:r>
            <a:endParaRPr sz="1600" dirty="0"/>
          </a:p>
        </p:txBody>
      </p:sp>
      <p:pic>
        <p:nvPicPr>
          <p:cNvPr id="1026" name="Picture 2" descr="Should you use Google Classroom? – UAF Center for Teaching and Learning">
            <a:extLst>
              <a:ext uri="{FF2B5EF4-FFF2-40B4-BE49-F238E27FC236}">
                <a16:creationId xmlns:a16="http://schemas.microsoft.com/office/drawing/2014/main" id="{7E60EFC9-05DF-A055-9895-8A69A1641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00" y="2216856"/>
            <a:ext cx="1713615" cy="17136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tice - كيفية إضافة Google Drive إلى مستكشف الملفات على نظام التشغيل  Windows">
            <a:extLst>
              <a:ext uri="{FF2B5EF4-FFF2-40B4-BE49-F238E27FC236}">
                <a16:creationId xmlns:a16="http://schemas.microsoft.com/office/drawing/2014/main" id="{A9034636-D8C5-2E1E-61E4-63E8E11A55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4442" y="2492624"/>
            <a:ext cx="2324156" cy="11620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واتساب - ويكيبيديا">
            <a:extLst>
              <a:ext uri="{FF2B5EF4-FFF2-40B4-BE49-F238E27FC236}">
                <a16:creationId xmlns:a16="http://schemas.microsoft.com/office/drawing/2014/main" id="{D8066154-7A73-9521-65FF-425552370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9840" y="2484304"/>
            <a:ext cx="1178718" cy="11787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78A8CEB-74A1-0181-B5C6-5EC39299B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0605" y="2580450"/>
            <a:ext cx="986426" cy="9864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iscord Bot: What is It and How to Create One on Discord — Inspirit AI">
            <a:extLst>
              <a:ext uri="{FF2B5EF4-FFF2-40B4-BE49-F238E27FC236}">
                <a16:creationId xmlns:a16="http://schemas.microsoft.com/office/drawing/2014/main" id="{B04A8E5D-BB8E-AA4C-3262-BD0045198D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4762" y="2529977"/>
            <a:ext cx="1933702" cy="108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The Main Problem ?</a:t>
            </a:r>
          </a:p>
        </p:txBody>
      </p:sp>
      <p:sp>
        <p:nvSpPr>
          <p:cNvPr id="349" name="Google Shape;349;p46"/>
          <p:cNvSpPr txBox="1">
            <a:spLocks noGrp="1"/>
          </p:cNvSpPr>
          <p:nvPr>
            <p:ph type="subTitle" idx="2"/>
          </p:nvPr>
        </p:nvSpPr>
        <p:spPr>
          <a:xfrm>
            <a:off x="497633" y="1681316"/>
            <a:ext cx="8273143" cy="2774570"/>
          </a:xfrm>
          <a:prstGeom prst="rect">
            <a:avLst/>
          </a:prstGeom>
        </p:spPr>
        <p:txBody>
          <a:bodyPr spcFirstLastPara="1" wrap="square" lIns="91425" tIns="91425" rIns="91425" bIns="91425" anchor="t" anchorCtr="0">
            <a:noAutofit/>
          </a:bodyPr>
          <a:lstStyle/>
          <a:p>
            <a:pPr marL="152400" marR="0" indent="0" algn="l" rtl="0">
              <a:lnSpc>
                <a:spcPct val="250000"/>
              </a:lnSpc>
            </a:pPr>
            <a:r>
              <a:rPr lang="en-US" sz="3200" b="1" i="0" u="none" strike="noStrike" baseline="30000" dirty="0">
                <a:solidFill>
                  <a:srgbClr val="353839"/>
                </a:solidFill>
                <a:latin typeface="Objectivity Medium" pitchFamily="50" charset="0"/>
              </a:rPr>
              <a:t>-</a:t>
            </a:r>
            <a:r>
              <a:rPr lang="en-US" sz="3200" b="1" baseline="30000" dirty="0">
                <a:solidFill>
                  <a:srgbClr val="353839"/>
                </a:solidFill>
                <a:latin typeface="Objectivity Medium" pitchFamily="50" charset="0"/>
              </a:rPr>
              <a:t> </a:t>
            </a:r>
            <a:r>
              <a:rPr lang="en-US" sz="3200" b="1" i="0" u="none" strike="noStrike" baseline="30000" dirty="0">
                <a:solidFill>
                  <a:srgbClr val="353839"/>
                </a:solidFill>
                <a:latin typeface="Objectivity Medium" pitchFamily="50" charset="0"/>
              </a:rPr>
              <a:t>Distraction:</a:t>
            </a:r>
          </a:p>
          <a:p>
            <a:pPr marL="152400" marR="0" indent="0" algn="l" rtl="0">
              <a:lnSpc>
                <a:spcPct val="250000"/>
              </a:lnSpc>
            </a:pPr>
            <a:r>
              <a:rPr lang="en-US" sz="3200" baseline="30000" dirty="0">
                <a:solidFill>
                  <a:srgbClr val="353839"/>
                </a:solidFill>
                <a:latin typeface="Objectivity Medium" pitchFamily="50" charset="0"/>
              </a:rPr>
              <a:t>- T</a:t>
            </a:r>
            <a:r>
              <a:rPr lang="en-US" sz="3200" b="0" i="0" u="none" strike="noStrike" baseline="30000" dirty="0">
                <a:solidFill>
                  <a:srgbClr val="353839"/>
                </a:solidFill>
                <a:latin typeface="Objectivity Medium" pitchFamily="50" charset="0"/>
              </a:rPr>
              <a:t>here is no main source</a:t>
            </a:r>
            <a:r>
              <a:rPr lang="en-US" sz="3200" baseline="30000" dirty="0">
                <a:solidFill>
                  <a:srgbClr val="353839"/>
                </a:solidFill>
                <a:latin typeface="Objectivity Medium" pitchFamily="50" charset="0"/>
              </a:rPr>
              <a:t> for information</a:t>
            </a:r>
            <a:r>
              <a:rPr lang="en-US" sz="3200" b="0" i="0" u="none" strike="noStrike" baseline="30000" dirty="0">
                <a:solidFill>
                  <a:srgbClr val="353839"/>
                </a:solidFill>
                <a:latin typeface="Objectivity Medium" pitchFamily="50" charset="0"/>
              </a:rPr>
              <a:t>.</a:t>
            </a:r>
          </a:p>
          <a:p>
            <a:pPr marL="152400" marR="0" indent="0" algn="l" rtl="0">
              <a:lnSpc>
                <a:spcPct val="250000"/>
              </a:lnSpc>
            </a:pPr>
            <a:r>
              <a:rPr lang="en-US" sz="3200" baseline="30000" dirty="0">
                <a:solidFill>
                  <a:srgbClr val="353839"/>
                </a:solidFill>
                <a:latin typeface="Objectivity Medium" pitchFamily="50" charset="0"/>
              </a:rPr>
              <a:t>- There is no main source for communication.</a:t>
            </a:r>
            <a:endParaRPr lang="en-US" sz="3200" b="0" i="0" u="none" strike="noStrike" baseline="30000" dirty="0">
              <a:solidFill>
                <a:srgbClr val="353839"/>
              </a:solidFill>
              <a:latin typeface="Objectivity Medium" pitchFamily="50"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6" name="Picture 5">
            <a:extLst>
              <a:ext uri="{FF2B5EF4-FFF2-40B4-BE49-F238E27FC236}">
                <a16:creationId xmlns:a16="http://schemas.microsoft.com/office/drawing/2014/main" id="{29AA5286-7B1C-9B2F-A717-D0FA1969EB92}"/>
              </a:ext>
            </a:extLst>
          </p:cNvPr>
          <p:cNvPicPr>
            <a:picLocks noChangeAspect="1"/>
          </p:cNvPicPr>
          <p:nvPr/>
        </p:nvPicPr>
        <p:blipFill rotWithShape="1">
          <a:blip r:embed="rId3"/>
          <a:srcRect l="2652" t="491" r="3165" b="5816"/>
          <a:stretch/>
        </p:blipFill>
        <p:spPr>
          <a:xfrm>
            <a:off x="-1" y="1454046"/>
            <a:ext cx="9144001" cy="3711939"/>
          </a:xfrm>
          <a:prstGeom prst="rect">
            <a:avLst/>
          </a:prstGeom>
        </p:spPr>
      </p:pic>
      <p:sp>
        <p:nvSpPr>
          <p:cNvPr id="8" name="Google Shape;347;p46">
            <a:extLst>
              <a:ext uri="{FF2B5EF4-FFF2-40B4-BE49-F238E27FC236}">
                <a16:creationId xmlns:a16="http://schemas.microsoft.com/office/drawing/2014/main" id="{CAA17C3C-A746-FE5C-D1DF-0E092813541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Website</a:t>
            </a:r>
          </a:p>
        </p:txBody>
      </p:sp>
    </p:spTree>
    <p:extLst>
      <p:ext uri="{BB962C8B-B14F-4D97-AF65-F5344CB8AC3E}">
        <p14:creationId xmlns:p14="http://schemas.microsoft.com/office/powerpoint/2010/main" val="1869300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8" name="Google Shape;347;p46">
            <a:extLst>
              <a:ext uri="{FF2B5EF4-FFF2-40B4-BE49-F238E27FC236}">
                <a16:creationId xmlns:a16="http://schemas.microsoft.com/office/drawing/2014/main" id="{CAA17C3C-A746-FE5C-D1DF-0E0928135411}"/>
              </a:ext>
            </a:extLst>
          </p:cNvPr>
          <p:cNvSpPr txBox="1">
            <a:spLocks noGrp="1"/>
          </p:cNvSpPr>
          <p:nvPr>
            <p:ph type="title"/>
          </p:nvPr>
        </p:nvSpPr>
        <p:spPr>
          <a:xfrm>
            <a:off x="720000" y="312130"/>
            <a:ext cx="7704000" cy="8384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Website</a:t>
            </a:r>
          </a:p>
        </p:txBody>
      </p:sp>
      <p:pic>
        <p:nvPicPr>
          <p:cNvPr id="3" name="Picture 2">
            <a:extLst>
              <a:ext uri="{FF2B5EF4-FFF2-40B4-BE49-F238E27FC236}">
                <a16:creationId xmlns:a16="http://schemas.microsoft.com/office/drawing/2014/main" id="{4BED0675-AC14-00FA-621E-371CEB40C1B5}"/>
              </a:ext>
            </a:extLst>
          </p:cNvPr>
          <p:cNvPicPr>
            <a:picLocks noChangeAspect="1"/>
          </p:cNvPicPr>
          <p:nvPr/>
        </p:nvPicPr>
        <p:blipFill rotWithShape="1">
          <a:blip r:embed="rId3"/>
          <a:srcRect l="4672" r="2951"/>
          <a:stretch/>
        </p:blipFill>
        <p:spPr>
          <a:xfrm>
            <a:off x="-30890" y="1125775"/>
            <a:ext cx="9175735" cy="4053322"/>
          </a:xfrm>
          <a:prstGeom prst="rect">
            <a:avLst/>
          </a:prstGeom>
        </p:spPr>
      </p:pic>
    </p:spTree>
    <p:extLst>
      <p:ext uri="{BB962C8B-B14F-4D97-AF65-F5344CB8AC3E}">
        <p14:creationId xmlns:p14="http://schemas.microsoft.com/office/powerpoint/2010/main" val="3834232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8" name="Google Shape;347;p46">
            <a:extLst>
              <a:ext uri="{FF2B5EF4-FFF2-40B4-BE49-F238E27FC236}">
                <a16:creationId xmlns:a16="http://schemas.microsoft.com/office/drawing/2014/main" id="{CAA17C3C-A746-FE5C-D1DF-0E0928135411}"/>
              </a:ext>
            </a:extLst>
          </p:cNvPr>
          <p:cNvSpPr txBox="1">
            <a:spLocks noGrp="1"/>
          </p:cNvSpPr>
          <p:nvPr>
            <p:ph type="title"/>
          </p:nvPr>
        </p:nvSpPr>
        <p:spPr>
          <a:xfrm>
            <a:off x="720000" y="312130"/>
            <a:ext cx="7704000" cy="8384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Website</a:t>
            </a:r>
          </a:p>
        </p:txBody>
      </p:sp>
      <p:pic>
        <p:nvPicPr>
          <p:cNvPr id="4" name="Picture 3">
            <a:extLst>
              <a:ext uri="{FF2B5EF4-FFF2-40B4-BE49-F238E27FC236}">
                <a16:creationId xmlns:a16="http://schemas.microsoft.com/office/drawing/2014/main" id="{B428B788-3A64-0FF9-B04E-5B32126FC008}"/>
              </a:ext>
            </a:extLst>
          </p:cNvPr>
          <p:cNvPicPr>
            <a:picLocks noChangeAspect="1"/>
          </p:cNvPicPr>
          <p:nvPr/>
        </p:nvPicPr>
        <p:blipFill>
          <a:blip r:embed="rId3"/>
          <a:stretch>
            <a:fillRect/>
          </a:stretch>
        </p:blipFill>
        <p:spPr>
          <a:xfrm>
            <a:off x="0" y="1406046"/>
            <a:ext cx="9144000" cy="3725489"/>
          </a:xfrm>
          <a:prstGeom prst="rect">
            <a:avLst/>
          </a:prstGeom>
        </p:spPr>
      </p:pic>
    </p:spTree>
    <p:extLst>
      <p:ext uri="{BB962C8B-B14F-4D97-AF65-F5344CB8AC3E}">
        <p14:creationId xmlns:p14="http://schemas.microsoft.com/office/powerpoint/2010/main" val="44461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510450" y="326654"/>
            <a:ext cx="7704000" cy="3911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Main Project </a:t>
            </a:r>
            <a:r>
              <a:rPr lang="en" dirty="0"/>
              <a:t>Goals</a:t>
            </a:r>
            <a:endParaRPr lang="en-US" dirty="0"/>
          </a:p>
        </p:txBody>
      </p:sp>
      <p:sp>
        <p:nvSpPr>
          <p:cNvPr id="349" name="Google Shape;349;p46"/>
          <p:cNvSpPr txBox="1">
            <a:spLocks noGrp="1"/>
          </p:cNvSpPr>
          <p:nvPr>
            <p:ph type="subTitle" idx="2"/>
          </p:nvPr>
        </p:nvSpPr>
        <p:spPr>
          <a:xfrm>
            <a:off x="510450" y="1415844"/>
            <a:ext cx="8248649" cy="3103541"/>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Dof3aa is a web application designed to foster a cohesive and organized community among faculty’s students. It serves as a central hub for all faculty-related updates, materials, and assignments, ensuring that students remain fully informed and engaged with their academic environment.</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algn="l">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This comprehensive documentation offers a detailed insight into the system, covering its scope, requirements, dependencies, and architecture.</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3031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Scope</a:t>
            </a:r>
          </a:p>
        </p:txBody>
      </p:sp>
      <p:sp>
        <p:nvSpPr>
          <p:cNvPr id="349" name="Google Shape;349;p46"/>
          <p:cNvSpPr txBox="1">
            <a:spLocks noGrp="1"/>
          </p:cNvSpPr>
          <p:nvPr>
            <p:ph type="subTitle" idx="2"/>
          </p:nvPr>
        </p:nvSpPr>
        <p:spPr>
          <a:xfrm>
            <a:off x="497633" y="1244410"/>
            <a:ext cx="8273143" cy="3211476"/>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dof3aa Web Application will include features for both admins and students. Admins will be able to create and manage courses, upload course materials, and add announcements. Students will be able to enroll in courses, and access course materials, announcements, and tasks.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2141322"/>
      </p:ext>
    </p:extLst>
  </p:cSld>
  <p:clrMapOvr>
    <a:masterClrMapping/>
  </p:clrMapOvr>
</p:sld>
</file>

<file path=ppt/theme/theme1.xml><?xml version="1.0" encoding="utf-8"?>
<a:theme xmlns:a="http://schemas.openxmlformats.org/drawingml/2006/main" name="Emerging Therapies in Nephrotic Syndrome by Slidesgo">
  <a:themeElements>
    <a:clrScheme name="Simple Light">
      <a:dk1>
        <a:srgbClr val="1D1D1C"/>
      </a:dk1>
      <a:lt1>
        <a:srgbClr val="FFFFFF"/>
      </a:lt1>
      <a:dk2>
        <a:srgbClr val="4A4A48"/>
      </a:dk2>
      <a:lt2>
        <a:srgbClr val="73736F"/>
      </a:lt2>
      <a:accent1>
        <a:srgbClr val="C4C4BE"/>
      </a:accent1>
      <a:accent2>
        <a:srgbClr val="FFFFFF"/>
      </a:accent2>
      <a:accent3>
        <a:srgbClr val="FFFFFF"/>
      </a:accent3>
      <a:accent4>
        <a:srgbClr val="FFFFFF"/>
      </a:accent4>
      <a:accent5>
        <a:srgbClr val="FFFFFF"/>
      </a:accent5>
      <a:accent6>
        <a:srgbClr val="FFFFFF"/>
      </a:accent6>
      <a:hlink>
        <a:srgbClr val="1D1D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1297</TotalTime>
  <Words>723</Words>
  <Application>Microsoft Office PowerPoint</Application>
  <PresentationFormat>On-screen Show (16:9)</PresentationFormat>
  <Paragraphs>67</Paragraphs>
  <Slides>27</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Times New Roman</vt:lpstr>
      <vt:lpstr>Bebas Neue</vt:lpstr>
      <vt:lpstr>Nunito</vt:lpstr>
      <vt:lpstr>Raleway</vt:lpstr>
      <vt:lpstr>Anaheim</vt:lpstr>
      <vt:lpstr>Symbol</vt:lpstr>
      <vt:lpstr>Arial</vt:lpstr>
      <vt:lpstr>Roboto Bk</vt:lpstr>
      <vt:lpstr>Calibri</vt:lpstr>
      <vt:lpstr>Objectivity Medium</vt:lpstr>
      <vt:lpstr>Emerging Therapies in Nephrotic Syndrome by Slidesgo</vt:lpstr>
      <vt:lpstr>Dof3aa</vt:lpstr>
      <vt:lpstr>Team</vt:lpstr>
      <vt:lpstr>What Is The Problem ?</vt:lpstr>
      <vt:lpstr>What Is The Main Problem ?</vt:lpstr>
      <vt:lpstr>Website</vt:lpstr>
      <vt:lpstr>Website</vt:lpstr>
      <vt:lpstr>Website</vt:lpstr>
      <vt:lpstr>Main Project Goals</vt:lpstr>
      <vt:lpstr>Scope</vt:lpstr>
      <vt:lpstr>Functional requirements</vt:lpstr>
      <vt:lpstr>Functional requirements</vt:lpstr>
      <vt:lpstr>Functional requirements</vt:lpstr>
      <vt:lpstr>Non-Functional requirements</vt:lpstr>
      <vt:lpstr>Non-Functional requirements</vt:lpstr>
      <vt:lpstr>Non-Functional requirements</vt:lpstr>
      <vt:lpstr>Non-Functional requirements</vt:lpstr>
      <vt:lpstr>Non-Functional requirements</vt:lpstr>
      <vt:lpstr>Use Case Diagram</vt:lpstr>
      <vt:lpstr>Use Case Diagram</vt:lpstr>
      <vt:lpstr>Entity Relationship Diagram</vt:lpstr>
      <vt:lpstr>Schema</vt:lpstr>
      <vt:lpstr>Class Diagram</vt:lpstr>
      <vt:lpstr>Context Diagram</vt:lpstr>
      <vt:lpstr>Architecture Design</vt:lpstr>
      <vt:lpstr>Data Flow Diagram</vt:lpstr>
      <vt:lpstr>Sequence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CareConnect</dc:title>
  <dc:creator>PC</dc:creator>
  <cp:lastModifiedBy>PC</cp:lastModifiedBy>
  <cp:revision>9</cp:revision>
  <dcterms:modified xsi:type="dcterms:W3CDTF">2024-05-12T07:25:09Z</dcterms:modified>
</cp:coreProperties>
</file>